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Lst>
  <p:notesMasterIdLst>
    <p:notesMasterId r:id="rId16"/>
  </p:notesMasterIdLst>
  <p:handoutMasterIdLst>
    <p:handoutMasterId r:id="rId17"/>
  </p:handoutMasterIdLst>
  <p:sldIdLst>
    <p:sldId id="267" r:id="rId5"/>
    <p:sldId id="257" r:id="rId6"/>
    <p:sldId id="258" r:id="rId7"/>
    <p:sldId id="259" r:id="rId8"/>
    <p:sldId id="260" r:id="rId9"/>
    <p:sldId id="261" r:id="rId10"/>
    <p:sldId id="262" r:id="rId11"/>
    <p:sldId id="263" r:id="rId12"/>
    <p:sldId id="264" r:id="rId13"/>
    <p:sldId id="265" r:id="rId14"/>
    <p:sldId id="26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48"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B6AA546-2CB6-4B9F-AC9F-736E3C674B37}" type="datetimeFigureOut">
              <a:rPr lang="en-US" smtClean="0"/>
              <a:t>1/31/2014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7410044-C6B1-4CFE-937A-E5533B53F608}" type="slidenum">
              <a:rPr lang="en-US" smtClean="0"/>
              <a:t>‹#›</a:t>
            </a:fld>
            <a:endParaRPr lang="en-US"/>
          </a:p>
        </p:txBody>
      </p:sp>
    </p:spTree>
    <p:extLst>
      <p:ext uri="{BB962C8B-B14F-4D97-AF65-F5344CB8AC3E}">
        <p14:creationId xmlns:p14="http://schemas.microsoft.com/office/powerpoint/2010/main" val="145032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50085A-1F37-4DA9-B8E8-C62F28BED3C2}" type="datetimeFigureOut">
              <a:rPr lang="en-US" smtClean="0"/>
              <a:t>1/31/2014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B0F8A8-32B9-4A9A-ACB1-899521B69E60}" type="slidenum">
              <a:rPr lang="en-US" smtClean="0"/>
              <a:t>‹#›</a:t>
            </a:fld>
            <a:endParaRPr lang="en-US"/>
          </a:p>
        </p:txBody>
      </p:sp>
    </p:spTree>
    <p:extLst>
      <p:ext uri="{BB962C8B-B14F-4D97-AF65-F5344CB8AC3E}">
        <p14:creationId xmlns:p14="http://schemas.microsoft.com/office/powerpoint/2010/main" val="28162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0F8A8-32B9-4A9A-ACB1-899521B69E60}" type="slidenum">
              <a:rPr lang="en-US" smtClean="0"/>
              <a:t>3</a:t>
            </a:fld>
            <a:endParaRPr lang="en-US"/>
          </a:p>
        </p:txBody>
      </p:sp>
    </p:spTree>
    <p:extLst>
      <p:ext uri="{BB962C8B-B14F-4D97-AF65-F5344CB8AC3E}">
        <p14:creationId xmlns:p14="http://schemas.microsoft.com/office/powerpoint/2010/main" val="159816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4D8EA2-BC3B-48C5-92FF-C110E6E54AE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7A43-F207-4D6B-AB09-AD583E519395}"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4D8EA2-BC3B-48C5-92FF-C110E6E54AE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7A43-F207-4D6B-AB09-AD583E5193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4D8EA2-BC3B-48C5-92FF-C110E6E54AE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7A43-F207-4D6B-AB09-AD583E5193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CFD245B-377B-4379-A900-4F3D70F38162}" type="datetimeFigureOut">
              <a:rPr lang="en-US" smtClean="0"/>
              <a:pPr/>
              <a:t>1/31/2014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925885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FD245B-377B-4379-A900-4F3D70F38162}"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41688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CFD245B-377B-4379-A900-4F3D70F38162}" type="datetimeFigureOut">
              <a:rPr lang="en-US" smtClean="0"/>
              <a:pPr/>
              <a:t>1/31/2014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2590896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CFD245B-377B-4379-A900-4F3D70F38162}" type="datetimeFigureOut">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2579006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CFD245B-377B-4379-A900-4F3D70F38162}" type="datetimeFigureOut">
              <a:rPr lang="en-US" smtClean="0"/>
              <a:pPr/>
              <a:t>1/31/2014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21165799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FD245B-377B-4379-A900-4F3D70F38162}" type="datetimeFigureOut">
              <a:rPr lang="en-US" smtClean="0"/>
              <a:pPr/>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Tree>
    <p:extLst>
      <p:ext uri="{BB962C8B-B14F-4D97-AF65-F5344CB8AC3E}">
        <p14:creationId xmlns:p14="http://schemas.microsoft.com/office/powerpoint/2010/main" val="599180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2CFD245B-377B-4379-A900-4F3D70F38162}" type="datetimeFigureOut">
              <a:rPr lang="en-US" smtClean="0"/>
              <a:pPr/>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6DDA90E-9718-4673-95B8-E73E81F64851}" type="slidenum">
              <a:rPr lang="en-US" smtClean="0"/>
              <a:pPr/>
              <a:t>‹#›</a:t>
            </a:fld>
            <a:endParaRPr lang="en-US"/>
          </a:p>
        </p:txBody>
      </p:sp>
    </p:spTree>
    <p:extLst>
      <p:ext uri="{BB962C8B-B14F-4D97-AF65-F5344CB8AC3E}">
        <p14:creationId xmlns:p14="http://schemas.microsoft.com/office/powerpoint/2010/main" val="97659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2CFD245B-377B-4379-A900-4F3D70F38162}" type="datetimeFigureOut">
              <a:rPr lang="en-US" smtClean="0"/>
              <a:pPr/>
              <a:t>1/31/2014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13353341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4D8EA2-BC3B-48C5-92FF-C110E6E54AE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7A43-F207-4D6B-AB09-AD583E51939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2CFD245B-377B-4379-A900-4F3D70F38162}" type="datetimeFigureOut">
              <a:rPr lang="en-US" smtClean="0"/>
              <a:pPr/>
              <a:t>1/31/2014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627364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D245B-377B-4379-A900-4F3D70F38162}"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Tree>
    <p:extLst>
      <p:ext uri="{BB962C8B-B14F-4D97-AF65-F5344CB8AC3E}">
        <p14:creationId xmlns:p14="http://schemas.microsoft.com/office/powerpoint/2010/main" val="48551464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D245B-377B-4379-A900-4F3D70F38162}"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98981332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10697434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23549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303528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0653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732735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336944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53116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4D8EA2-BC3B-48C5-92FF-C110E6E54AEF}" type="datetimeFigureOut">
              <a:rPr lang="en-US" smtClean="0"/>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37A43-F207-4D6B-AB09-AD583E5193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9028748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25504419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847549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82427742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CFD245B-377B-4379-A900-4F3D70F38162}" type="datetimeFigureOut">
              <a:rPr lang="en-US" smtClean="0"/>
              <a:pPr/>
              <a:t>1/31/2014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5570566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FD245B-377B-4379-A900-4F3D70F38162}"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451390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CFD245B-377B-4379-A900-4F3D70F38162}" type="datetimeFigureOut">
              <a:rPr lang="en-US" smtClean="0"/>
              <a:pPr/>
              <a:t>1/31/2014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5203473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CFD245B-377B-4379-A900-4F3D70F38162}" type="datetimeFigureOut">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6494626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CFD245B-377B-4379-A900-4F3D70F38162}" type="datetimeFigureOut">
              <a:rPr lang="en-US" smtClean="0"/>
              <a:pPr/>
              <a:t>1/31/2014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33400969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FD245B-377B-4379-A900-4F3D70F38162}" type="datetimeFigureOut">
              <a:rPr lang="en-US" smtClean="0"/>
              <a:pPr/>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Tree>
    <p:extLst>
      <p:ext uri="{BB962C8B-B14F-4D97-AF65-F5344CB8AC3E}">
        <p14:creationId xmlns:p14="http://schemas.microsoft.com/office/powerpoint/2010/main" val="260274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4D8EA2-BC3B-48C5-92FF-C110E6E54AEF}"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37A43-F207-4D6B-AB09-AD583E51939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2CFD245B-377B-4379-A900-4F3D70F38162}" type="datetimeFigureOut">
              <a:rPr lang="en-US" smtClean="0"/>
              <a:pPr/>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6DDA90E-9718-4673-95B8-E73E81F64851}" type="slidenum">
              <a:rPr lang="en-US" smtClean="0"/>
              <a:pPr/>
              <a:t>‹#›</a:t>
            </a:fld>
            <a:endParaRPr lang="en-US"/>
          </a:p>
        </p:txBody>
      </p:sp>
    </p:spTree>
    <p:extLst>
      <p:ext uri="{BB962C8B-B14F-4D97-AF65-F5344CB8AC3E}">
        <p14:creationId xmlns:p14="http://schemas.microsoft.com/office/powerpoint/2010/main" val="1238625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2CFD245B-377B-4379-A900-4F3D70F38162}" type="datetimeFigureOut">
              <a:rPr lang="en-US" smtClean="0"/>
              <a:pPr/>
              <a:t>1/31/2014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88375439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2CFD245B-377B-4379-A900-4F3D70F38162}" type="datetimeFigureOut">
              <a:rPr lang="en-US" smtClean="0"/>
              <a:pPr/>
              <a:t>1/31/2014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635638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D245B-377B-4379-A900-4F3D70F38162}"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Tree>
    <p:extLst>
      <p:ext uri="{BB962C8B-B14F-4D97-AF65-F5344CB8AC3E}">
        <p14:creationId xmlns:p14="http://schemas.microsoft.com/office/powerpoint/2010/main" val="77336053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FD245B-377B-4379-A900-4F3D70F38162}"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84281114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4D8EA2-BC3B-48C5-92FF-C110E6E54AEF}" type="datetimeFigureOut">
              <a:rPr lang="en-US" smtClean="0"/>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37A43-F207-4D6B-AB09-AD583E51939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4D8EA2-BC3B-48C5-92FF-C110E6E54AEF}" type="datetimeFigureOut">
              <a:rPr lang="en-US" smtClean="0"/>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37A43-F207-4D6B-AB09-AD583E5193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D8EA2-BC3B-48C5-92FF-C110E6E54AEF}" type="datetimeFigureOut">
              <a:rPr lang="en-US" smtClean="0"/>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37A43-F207-4D6B-AB09-AD583E5193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D8EA2-BC3B-48C5-92FF-C110E6E54AEF}"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37A43-F207-4D6B-AB09-AD583E51939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D8EA2-BC3B-48C5-92FF-C110E6E54AEF}" type="datetimeFigureOut">
              <a:rPr lang="en-US" smtClean="0"/>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37A43-F207-4D6B-AB09-AD583E519395}"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14D8EA2-BC3B-48C5-92FF-C110E6E54AEF}" type="datetimeFigureOut">
              <a:rPr lang="en-US" smtClean="0"/>
              <a:t>1/31/2014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1537A43-F207-4D6B-AB09-AD583E5193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CFD245B-377B-4379-A900-4F3D70F38162}" type="datetimeFigureOut">
              <a:rPr lang="en-US" smtClean="0"/>
              <a:pPr/>
              <a:t>1/31/2014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2733414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8ECDD7A-0109-46D2-BE25-5AA452A6868E}" type="datetimeFigureOut">
              <a:rPr lang="en-US" smtClean="0">
                <a:solidFill>
                  <a:prstClr val="black">
                    <a:lumMod val="50000"/>
                    <a:lumOff val="50000"/>
                  </a:prstClr>
                </a:solidFill>
              </a:rPr>
              <a:pPr/>
              <a:t>1/31/2014</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71C76F8-EDC2-4966-8525-6D8A070C81F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486962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CFD245B-377B-4379-A900-4F3D70F38162}" type="datetimeFigureOut">
              <a:rPr lang="en-US" smtClean="0"/>
              <a:pPr/>
              <a:t>1/31/2014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6DDA90E-9718-4673-95B8-E73E81F64851}" type="slidenum">
              <a:rPr lang="en-US" smtClean="0">
                <a:solidFill>
                  <a:srgbClr val="DE6C36">
                    <a:shade val="75000"/>
                  </a:srgbClr>
                </a:solidFill>
              </a:rPr>
              <a:pPr/>
              <a:t>‹#›</a:t>
            </a:fld>
            <a:endParaRPr lang="en-US">
              <a:solidFill>
                <a:srgbClr val="DE6C36">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677146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www.nhs.uk/Video/Pages/teenrelationships.aspx" TargetMode="External"/><Relationship Id="rId2" Type="http://schemas.openxmlformats.org/officeDocument/2006/relationships/hyperlink" Target="http://cnettv.cnet.com/unhealthy-relationships/9742-1_53-50062598.html"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m/url?sa=i&amp;rct=j&amp;q=brothers&amp;source=images&amp;cd=&amp;cad=rja&amp;docid=kxux4B55JgIbgM&amp;tbnid=AxdIQC3vPmhZ0M:&amp;ved=0CAUQjRw&amp;url=http://www.pikapp.org/contentnomenu.aspx?id=3217&amp;blogid=273&amp;ei=OSh1UcyGIdTi4APrrIHQCg&amp;psig=AFQjCNGjQNM_qjhP1eNIf0iKJfGwOEAsdA&amp;ust=1366718901933960"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google.com/url?sa=i&amp;rct=j&amp;q=sisters&amp;source=images&amp;cd=&amp;cad=rja&amp;docid=aRMkk9rE22ZNIM&amp;tbnid=EThhMFQkGAA9LM:&amp;ved=0CAUQjRw&amp;url=http://theberry.com/2010/10/01/sisters-sisters-there-were-never-such-devoted-sisters-17-photos/sisters-photography-13/&amp;ei=GCh1UemlM6y10QGHs4GwBw&amp;psig=AFQjCNEzgtliIBCc7ev4GpiV2yc3PX8dmQ&amp;ust=1366718655847042" TargetMode="Externa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hyperlink" Target="http://www.google.com/url?sa=i&amp;rct=j&amp;q=students+in+classroom&amp;source=images&amp;cd=&amp;cad=rja&amp;docid=Y5GoGQakfCywAM&amp;tbnid=OBpep4jQPGvTBM:&amp;ved=0CAUQjRw&amp;url=http://www.rhl.org/blog/blog/classes/the-8-worst-classroom-companions/2697/&amp;ei=dyl1UdmuCfSI0QHD2YG4Ag&amp;psig=AFQjCNGYQrGgCngvbVCrU4Y8eHIj_rLxKA&amp;ust=1366719217750914" TargetMode="External"/><Relationship Id="rId4" Type="http://schemas.openxmlformats.org/officeDocument/2006/relationships/hyperlink" Target="http://www.google.com/url?sa=i&amp;rct=j&amp;q=teens&amp;source=images&amp;cd=&amp;cad=rja&amp;docid=0V8Kd8_Jn0eKpM&amp;tbnid=32PGm9JbMg_4rM:&amp;ved=0CAUQjRw&amp;url=http://teens.drugabuse.gov/blog/tag/smoking&amp;ei=Hid1UZ2HLsHG0gH58IDADw&amp;bvm=bv.45512109,d.dmg&amp;psig=AFQjCNHqiyuqXTKFTKsAKuQAsRoCww5Atg&amp;ust=1366718612690204" TargetMode="Externa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doctors&amp;source=images&amp;cd=&amp;cad=rja&amp;docid=VBQfs3d2lB-pzM&amp;tbnid=4Y1TabHsbDluMM:&amp;ved=0CAUQjRw&amp;url=http://doctorsandphysiciansinfaisalabad.zohosites.com/&amp;ei=tyt1UfvaBaXD4AOrjIAo&amp;bvm=bv.45512109,d.dmg&amp;psig=AFQjCNFkdz33JNDI66ME7lguP-_At9PbMg&amp;ust=136671978889379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com/url?sa=i&amp;rct=j&amp;q=teachers&amp;source=images&amp;cd=&amp;cad=rja&amp;docid=_42ELtrnc8zTiM&amp;tbnid=sXOzAHcGZ6kT3M:&amp;ved=0CAUQjRw&amp;url=http://www.angelamaiers.com/2012/02/12-things-kids-want-from-their-teachers.html&amp;ei=qix1Ud-EIorO0QHNvICAAQ&amp;bvm=bv.45512109,d.dmg&amp;psig=AFQjCNE5Jta4VyzocUzu9-nzKLVddqPPRA&amp;ust=1366719894225358"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rl?sa=i&amp;rct=j&amp;q=gym+teachers&amp;source=images&amp;cd=&amp;cad=rja&amp;docid=yBzETCWuOxUT6M&amp;tbnid=KvqdHQG9bSLaeM:&amp;ved=0CAUQjRw&amp;url=http://www.degreesfinder.com/online/education/physical-and-health-education-degree/&amp;ei=qy51UZKzJamG0QGj5oHgAQ&amp;bvm=bv.45512109,d.dmg&amp;psig=AFQjCNHnf7rAOakiFzQcAiWh4UOeYP2FnA&amp;ust=1366720457078034" TargetMode="External"/><Relationship Id="rId3" Type="http://schemas.openxmlformats.org/officeDocument/2006/relationships/image" Target="../media/image11.gif"/><Relationship Id="rId7" Type="http://schemas.openxmlformats.org/officeDocument/2006/relationships/image" Target="../media/image13.jpeg"/><Relationship Id="rId2" Type="http://schemas.openxmlformats.org/officeDocument/2006/relationships/hyperlink" Target="http://www.google.com/url?sa=i&amp;rct=j&amp;q=teacher+clipart&amp;source=images&amp;cd=&amp;cad=rja&amp;docid=HSKa5S5Qy0dj0M&amp;tbnid=SolbDIMPhUcWzM:&amp;ved=0CAUQjRw&amp;url=http://www.clipartheaven.com/show/clipart/education_&amp;_schools/cartoons/gym_teacher-gif.html&amp;ei=MC11UdqtFe7v0QGA4oDoBg&amp;bvm=bv.45512109,d.dmg&amp;psig=AFQjCNHq2dH_LWAaZ4Y0e-58xRyZrjJ1AQ&amp;ust=1366720100864661" TargetMode="External"/><Relationship Id="rId1" Type="http://schemas.openxmlformats.org/officeDocument/2006/relationships/slideLayout" Target="../slideLayouts/slideLayout2.xml"/><Relationship Id="rId6" Type="http://schemas.openxmlformats.org/officeDocument/2006/relationships/hyperlink" Target="http://www.google.com/url?sa=i&amp;rct=j&amp;q=young+doctor&amp;source=images&amp;cd=&amp;cad=rja&amp;docid=VTtK8SMBdC9J5M&amp;tbnid=Pg4QuLyOY4zwtM:&amp;ved=0CAUQjRw&amp;url=http://footage.shutterstock.com/clip-559828-stock-footage-young-doctor-with-a-stethoscope.html&amp;ei=2S11UZGND8SQ0QHxyYDACg&amp;bvm=bv.45512109,d.dmg&amp;psig=AFQjCNHf7siFCXL-NcvYLp1FJlXEJ3jVJQ&amp;ust=1366720260907610" TargetMode="External"/><Relationship Id="rId5" Type="http://schemas.openxmlformats.org/officeDocument/2006/relationships/image" Target="../media/image12.jpeg"/><Relationship Id="rId4" Type="http://schemas.openxmlformats.org/officeDocument/2006/relationships/hyperlink" Target="http://www.google.com/url?sa=i&amp;rct=j&amp;q=young+doctor&amp;source=images&amp;cd=&amp;cad=rja&amp;docid=db8nLvxZt3oYsM&amp;tbnid=XXQ19gZ3yCyn2M:&amp;ved=0CAUQjRw&amp;url=http://www.dreamstime.com/royalty-free-stock-images-smiling-handsome-young-doctor-uniform-image8379189&amp;ei=oy11Ue5WyufSAc7igbgE&amp;bvm=bv.45512109,d.dmg&amp;psig=AFQjCNHf7siFCXL-NcvYLp1FJlXEJ3jVJQ&amp;ust=1366720260907610" TargetMode="Externa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752600"/>
          </a:xfrm>
        </p:spPr>
        <p:txBody>
          <a:bodyPr>
            <a:normAutofit fontScale="90000"/>
          </a:bodyPr>
          <a:lstStyle/>
          <a:p>
            <a:r>
              <a:rPr lang="en-US" sz="5300" b="1" u="sng" dirty="0" smtClean="0">
                <a:solidFill>
                  <a:schemeClr val="accent5">
                    <a:lumMod val="75000"/>
                  </a:schemeClr>
                </a:solidFill>
                <a:effectLst>
                  <a:outerShdw blurRad="38100" dist="38100" dir="2700000" algn="tl">
                    <a:srgbClr val="000000">
                      <a:alpha val="43137"/>
                    </a:srgbClr>
                  </a:outerShdw>
                </a:effectLst>
              </a:rPr>
              <a:t>Roles and Relationships</a:t>
            </a:r>
            <a:r>
              <a:rPr lang="en-US" dirty="0" smtClean="0">
                <a:solidFill>
                  <a:schemeClr val="accent5">
                    <a:lumMod val="75000"/>
                  </a:schemeClr>
                </a:solidFill>
              </a:rPr>
              <a:t/>
            </a:r>
            <a:br>
              <a:rPr lang="en-US" dirty="0" smtClean="0">
                <a:solidFill>
                  <a:schemeClr val="accent5">
                    <a:lumMod val="75000"/>
                  </a:schemeClr>
                </a:solidFill>
              </a:rPr>
            </a:br>
            <a:r>
              <a:rPr lang="en-US" dirty="0" smtClean="0">
                <a:solidFill>
                  <a:schemeClr val="accent5">
                    <a:lumMod val="75000"/>
                  </a:schemeClr>
                </a:solidFill>
              </a:rPr>
              <a:t/>
            </a:r>
            <a:br>
              <a:rPr lang="en-US" dirty="0" smtClean="0">
                <a:solidFill>
                  <a:schemeClr val="accent5">
                    <a:lumMod val="75000"/>
                  </a:schemeClr>
                </a:solidFill>
              </a:rPr>
            </a:br>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
            </a:r>
            <a:br>
              <a:rPr lang="en-US" dirty="0">
                <a:solidFill>
                  <a:schemeClr val="accent5">
                    <a:lumMod val="75000"/>
                  </a:schemeClr>
                </a:solidFill>
              </a:rPr>
            </a:br>
            <a:r>
              <a:rPr lang="en-US" b="1" dirty="0" smtClean="0">
                <a:solidFill>
                  <a:schemeClr val="accent5">
                    <a:lumMod val="75000"/>
                  </a:schemeClr>
                </a:solidFill>
                <a:effectLst>
                  <a:outerShdw blurRad="38100" dist="38100" dir="2700000" algn="tl">
                    <a:srgbClr val="000000">
                      <a:alpha val="43137"/>
                    </a:srgbClr>
                  </a:outerShdw>
                </a:effectLst>
              </a:rPr>
              <a:t>Ch. </a:t>
            </a:r>
            <a:r>
              <a:rPr lang="en-US" b="1" dirty="0" smtClean="0">
                <a:solidFill>
                  <a:schemeClr val="accent5">
                    <a:lumMod val="75000"/>
                  </a:schemeClr>
                </a:solidFill>
                <a:effectLst>
                  <a:outerShdw blurRad="38100" dist="38100" dir="2700000" algn="tl">
                    <a:srgbClr val="000000">
                      <a:alpha val="43137"/>
                    </a:srgbClr>
                  </a:outerShdw>
                </a:effectLst>
              </a:rPr>
              <a:t>4</a:t>
            </a:r>
            <a:endParaRPr lang="en-US" b="1" dirty="0">
              <a:solidFill>
                <a:schemeClr val="accent5">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152400" y="6400800"/>
            <a:ext cx="1371600" cy="369332"/>
          </a:xfrm>
          <a:prstGeom prst="rect">
            <a:avLst/>
          </a:prstGeom>
          <a:noFill/>
        </p:spPr>
        <p:txBody>
          <a:bodyPr wrap="square" rtlCol="0">
            <a:spAutoFit/>
          </a:bodyPr>
          <a:lstStyle/>
          <a:p>
            <a:r>
              <a:rPr lang="en-US" dirty="0" smtClean="0">
                <a:solidFill>
                  <a:srgbClr val="CF6DA4">
                    <a:lumMod val="75000"/>
                  </a:srgbClr>
                </a:solidFill>
              </a:rPr>
              <a:t>Mackenzie</a:t>
            </a:r>
            <a:endParaRPr lang="en-US" dirty="0">
              <a:solidFill>
                <a:srgbClr val="CF6DA4">
                  <a:lumMod val="75000"/>
                </a:srgbClr>
              </a:solidFill>
            </a:endParaRPr>
          </a:p>
        </p:txBody>
      </p:sp>
    </p:spTree>
    <p:extLst>
      <p:ext uri="{BB962C8B-B14F-4D97-AF65-F5344CB8AC3E}">
        <p14:creationId xmlns:p14="http://schemas.microsoft.com/office/powerpoint/2010/main" val="69746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512511" cy="1143000"/>
          </a:xfrm>
        </p:spPr>
        <p:txBody>
          <a:bodyPr>
            <a:normAutofit fontScale="90000"/>
          </a:bodyPr>
          <a:lstStyle/>
          <a:p>
            <a:r>
              <a:rPr lang="en-US" dirty="0" smtClean="0"/>
              <a:t>Learning to Build Relationships </a:t>
            </a:r>
            <a:endParaRPr lang="en-US" dirty="0"/>
          </a:p>
        </p:txBody>
      </p:sp>
      <p:sp>
        <p:nvSpPr>
          <p:cNvPr id="3" name="Content Placeholder 2"/>
          <p:cNvSpPr>
            <a:spLocks noGrp="1"/>
          </p:cNvSpPr>
          <p:nvPr>
            <p:ph sz="quarter" idx="13"/>
          </p:nvPr>
        </p:nvSpPr>
        <p:spPr>
          <a:xfrm>
            <a:off x="457200" y="1600200"/>
            <a:ext cx="6096000" cy="4525963"/>
          </a:xfrm>
        </p:spPr>
        <p:txBody>
          <a:bodyPr>
            <a:normAutofit/>
          </a:bodyPr>
          <a:lstStyle/>
          <a:p>
            <a:r>
              <a:rPr lang="en-US" dirty="0" smtClean="0"/>
              <a:t>Communication is key </a:t>
            </a:r>
          </a:p>
          <a:p>
            <a:r>
              <a:rPr lang="en-US" dirty="0" smtClean="0"/>
              <a:t>Solve problems the correct way </a:t>
            </a:r>
          </a:p>
          <a:p>
            <a:r>
              <a:rPr lang="en-US" dirty="0" smtClean="0"/>
              <a:t>Reach out to others, ask for advice from trusted &amp; knowledgeable sources </a:t>
            </a:r>
          </a:p>
          <a:p>
            <a:r>
              <a:rPr lang="en-US" dirty="0" smtClean="0"/>
              <a:t>Watch people who have a strong relationships</a:t>
            </a:r>
          </a:p>
          <a:p>
            <a:r>
              <a:rPr lang="en-US" dirty="0" smtClean="0"/>
              <a:t>Focus on yourself first then build a relationship</a:t>
            </a:r>
          </a:p>
          <a:p>
            <a:r>
              <a:rPr lang="en-US" dirty="0" smtClean="0"/>
              <a:t>Accept and expect what is good – don’t let anyone treat you badly – including YOU!</a:t>
            </a:r>
          </a:p>
          <a:p>
            <a:endParaRPr lang="en-US" dirty="0"/>
          </a:p>
        </p:txBody>
      </p:sp>
      <p:pic>
        <p:nvPicPr>
          <p:cNvPr id="2050" name="Picture 2" descr="http://t3.gstatic.com/images?q=tbn:ANd9GcTJc7Ihw1vopF_Czu9YF-1jand7htlb4O8YN9TOEoPPbMaOcSLlGuPAw1y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7520">
            <a:off x="5968111" y="2307060"/>
            <a:ext cx="2943005" cy="221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56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6512511" cy="1143000"/>
          </a:xfrm>
        </p:spPr>
        <p:txBody>
          <a:bodyPr/>
          <a:lstStyle/>
          <a:p>
            <a:r>
              <a:rPr lang="en-US" dirty="0" smtClean="0"/>
              <a:t>Video </a:t>
            </a:r>
            <a:endParaRPr lang="en-US" dirty="0"/>
          </a:p>
        </p:txBody>
      </p:sp>
      <p:sp>
        <p:nvSpPr>
          <p:cNvPr id="3" name="Content Placeholder 2"/>
          <p:cNvSpPr>
            <a:spLocks noGrp="1"/>
          </p:cNvSpPr>
          <p:nvPr>
            <p:ph sz="quarter" idx="13"/>
          </p:nvPr>
        </p:nvSpPr>
        <p:spPr>
          <a:xfrm>
            <a:off x="1143000" y="2514600"/>
            <a:ext cx="6400800" cy="3474720"/>
          </a:xfrm>
        </p:spPr>
        <p:txBody>
          <a:bodyPr/>
          <a:lstStyle/>
          <a:p>
            <a:r>
              <a:rPr lang="en-US" dirty="0">
                <a:hlinkClick r:id="rId2"/>
              </a:rPr>
              <a:t>http://</a:t>
            </a:r>
            <a:r>
              <a:rPr lang="en-US" dirty="0" smtClean="0">
                <a:hlinkClick r:id="rId2"/>
              </a:rPr>
              <a:t>cnettv.cnet.com/unhealthy-relationships/9742-1_53-50062598.html</a:t>
            </a:r>
            <a:r>
              <a:rPr lang="en-US" dirty="0" smtClean="0"/>
              <a:t> </a:t>
            </a:r>
            <a:endParaRPr lang="en-US" dirty="0"/>
          </a:p>
        </p:txBody>
      </p:sp>
      <p:sp>
        <p:nvSpPr>
          <p:cNvPr id="4" name="Rectangle 3"/>
          <p:cNvSpPr/>
          <p:nvPr/>
        </p:nvSpPr>
        <p:spPr>
          <a:xfrm>
            <a:off x="1447800" y="3962400"/>
            <a:ext cx="4572000" cy="646331"/>
          </a:xfrm>
          <a:prstGeom prst="rect">
            <a:avLst/>
          </a:prstGeom>
        </p:spPr>
        <p:txBody>
          <a:bodyPr>
            <a:spAutoFit/>
          </a:bodyPr>
          <a:lstStyle/>
          <a:p>
            <a:r>
              <a:rPr lang="en-US" dirty="0">
                <a:hlinkClick r:id="rId3"/>
              </a:rPr>
              <a:t>http</a:t>
            </a:r>
            <a:r>
              <a:rPr lang="en-US">
                <a:hlinkClick r:id="rId3"/>
              </a:rPr>
              <a:t>://</a:t>
            </a:r>
            <a:r>
              <a:rPr lang="en-US" smtClean="0">
                <a:hlinkClick r:id="rId3"/>
              </a:rPr>
              <a:t>www.nhs.uk/Video/Pages/teenrelationships.aspx</a:t>
            </a:r>
            <a:r>
              <a:rPr lang="en-US" smtClean="0"/>
              <a:t> </a:t>
            </a:r>
            <a:endParaRPr lang="en-US" dirty="0"/>
          </a:p>
        </p:txBody>
      </p:sp>
    </p:spTree>
    <p:extLst>
      <p:ext uri="{BB962C8B-B14F-4D97-AF65-F5344CB8AC3E}">
        <p14:creationId xmlns:p14="http://schemas.microsoft.com/office/powerpoint/2010/main" val="3598646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512511" cy="1143000"/>
          </a:xfrm>
        </p:spPr>
        <p:txBody>
          <a:bodyPr/>
          <a:lstStyle/>
          <a:p>
            <a:r>
              <a:rPr lang="en-US" dirty="0" smtClean="0"/>
              <a:t>Given vs. Chosen</a:t>
            </a:r>
            <a:endParaRPr lang="en-US" dirty="0"/>
          </a:p>
        </p:txBody>
      </p:sp>
      <p:sp>
        <p:nvSpPr>
          <p:cNvPr id="3" name="Content Placeholder 2"/>
          <p:cNvSpPr>
            <a:spLocks noGrp="1"/>
          </p:cNvSpPr>
          <p:nvPr>
            <p:ph sz="quarter" idx="13"/>
          </p:nvPr>
        </p:nvSpPr>
        <p:spPr>
          <a:xfrm>
            <a:off x="152400" y="1072054"/>
            <a:ext cx="8839200" cy="1526956"/>
          </a:xfrm>
        </p:spPr>
        <p:txBody>
          <a:bodyPr>
            <a:normAutofit lnSpcReduction="10000"/>
          </a:bodyPr>
          <a:lstStyle/>
          <a:p>
            <a:r>
              <a:rPr lang="en-US" b="1" u="sng" dirty="0" smtClean="0"/>
              <a:t>Given role</a:t>
            </a:r>
            <a:r>
              <a:rPr lang="en-US" dirty="0" smtClean="0"/>
              <a:t>- A role you are born into naturally, or have no control over.</a:t>
            </a:r>
          </a:p>
          <a:p>
            <a:pPr lvl="1"/>
            <a:r>
              <a:rPr lang="en-US" dirty="0" smtClean="0"/>
              <a:t>Ex. son/daughter, brother/sister, student, co-worker</a:t>
            </a:r>
          </a:p>
          <a:p>
            <a:pPr lvl="1"/>
            <a:r>
              <a:rPr lang="en-US" dirty="0" smtClean="0"/>
              <a:t>We don’t choose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877"/>
          <a:stretch/>
        </p:blipFill>
        <p:spPr bwMode="auto">
          <a:xfrm>
            <a:off x="5943600" y="4964746"/>
            <a:ext cx="1574582" cy="147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9627" y="4815409"/>
            <a:ext cx="1340922" cy="177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teens.drugabuse.gov/sites/default/files/real-life-teens-like-you-teens-laugh.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922889"/>
            <a:ext cx="2333625" cy="1556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echive.files.wordpress.com/2010/09/sisters-photography-13.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383" t="12808" r="14862" b="4996"/>
          <a:stretch/>
        </p:blipFill>
        <p:spPr bwMode="auto">
          <a:xfrm>
            <a:off x="304800" y="2438400"/>
            <a:ext cx="2186152" cy="15345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ikapp.org/uploadedImages/PKP_Fraternity/Multimedia/Fraternity_Blog/643-big-and-little-brothers.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2918" y="2438400"/>
            <a:ext cx="1893530" cy="15345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3069" y="4045933"/>
            <a:ext cx="8613228" cy="707886"/>
          </a:xfrm>
          <a:prstGeom prst="rect">
            <a:avLst/>
          </a:prstGeom>
          <a:noFill/>
        </p:spPr>
        <p:txBody>
          <a:bodyPr wrap="square" rtlCol="0">
            <a:spAutoFit/>
          </a:bodyPr>
          <a:lstStyle/>
          <a:p>
            <a:pPr marL="228600" lvl="1"/>
            <a:r>
              <a:rPr lang="en-US" sz="2200" b="1" u="sng" dirty="0"/>
              <a:t>Chosen role- </a:t>
            </a:r>
            <a:r>
              <a:rPr lang="en-US" sz="2200" dirty="0"/>
              <a:t>A role you select to acquire. </a:t>
            </a:r>
          </a:p>
          <a:p>
            <a:pPr lvl="1"/>
            <a:r>
              <a:rPr lang="en-US" dirty="0"/>
              <a:t>Ex. Husband/wife, </a:t>
            </a:r>
            <a:r>
              <a:rPr lang="en-US" b="1" i="1" dirty="0"/>
              <a:t>mother/father</a:t>
            </a:r>
            <a:r>
              <a:rPr lang="en-US" dirty="0"/>
              <a:t>, friend, employee</a:t>
            </a:r>
            <a:endParaRPr lang="en-US" b="1" i="1" dirty="0"/>
          </a:p>
        </p:txBody>
      </p:sp>
      <p:pic>
        <p:nvPicPr>
          <p:cNvPr id="1032" name="Picture 8" descr="http://www.rhl.org/blog/wp-content/uploads/2012/06/College-Classroom.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2267936"/>
            <a:ext cx="2500583" cy="187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79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229600" cy="1143000"/>
          </a:xfrm>
        </p:spPr>
        <p:txBody>
          <a:bodyPr/>
          <a:lstStyle/>
          <a:p>
            <a:r>
              <a:rPr lang="en-US" dirty="0" smtClean="0"/>
              <a:t>How we view roles</a:t>
            </a:r>
            <a:endParaRPr lang="en-US" dirty="0"/>
          </a:p>
        </p:txBody>
      </p:sp>
      <p:sp>
        <p:nvSpPr>
          <p:cNvPr id="3" name="Content Placeholder 2"/>
          <p:cNvSpPr>
            <a:spLocks noGrp="1"/>
          </p:cNvSpPr>
          <p:nvPr>
            <p:ph sz="quarter" idx="13"/>
          </p:nvPr>
        </p:nvSpPr>
        <p:spPr>
          <a:xfrm>
            <a:off x="533400" y="1219200"/>
            <a:ext cx="8229600" cy="5638800"/>
          </a:xfrm>
        </p:spPr>
        <p:txBody>
          <a:bodyPr>
            <a:normAutofit fontScale="92500"/>
          </a:bodyPr>
          <a:lstStyle/>
          <a:p>
            <a:r>
              <a:rPr lang="en-US" b="1" u="sng" dirty="0"/>
              <a:t>Role </a:t>
            </a:r>
            <a:r>
              <a:rPr lang="en-US" b="1" u="sng" dirty="0" smtClean="0"/>
              <a:t>models</a:t>
            </a:r>
            <a:r>
              <a:rPr lang="en-US" dirty="0" smtClean="0"/>
              <a:t> - People you look up to, are influenced by, and learn from.</a:t>
            </a:r>
          </a:p>
          <a:p>
            <a:pPr lvl="1"/>
            <a:r>
              <a:rPr lang="en-US" dirty="0" smtClean="0"/>
              <a:t>Get them by observing their habits and ways</a:t>
            </a:r>
          </a:p>
          <a:p>
            <a:pPr marL="1082675" lvl="2" indent="-168275"/>
            <a:r>
              <a:rPr lang="en-US" dirty="0" smtClean="0"/>
              <a:t>Ex. Parents, teachers, celebrities</a:t>
            </a:r>
          </a:p>
          <a:p>
            <a:pPr marL="45720" indent="0">
              <a:buNone/>
            </a:pPr>
            <a:endParaRPr lang="en-US" b="1" u="sng" dirty="0" smtClean="0"/>
          </a:p>
          <a:p>
            <a:r>
              <a:rPr lang="en-US" b="1" u="sng" dirty="0" smtClean="0"/>
              <a:t>Role expectations</a:t>
            </a:r>
            <a:r>
              <a:rPr lang="en-US" dirty="0" smtClean="0"/>
              <a:t> - How you would expect someone to act in a certain role. </a:t>
            </a:r>
          </a:p>
          <a:p>
            <a:pPr lvl="1"/>
            <a:r>
              <a:rPr lang="en-US" dirty="0" smtClean="0"/>
              <a:t>Ex. Doctor- knowledgeable, trustworthy, Teacher- </a:t>
            </a:r>
            <a:r>
              <a:rPr lang="en-US" dirty="0"/>
              <a:t>educated, helpful</a:t>
            </a:r>
          </a:p>
          <a:p>
            <a:pPr marL="45720" indent="0">
              <a:buNone/>
            </a:pPr>
            <a:endParaRPr lang="en-US" b="1" u="sng" dirty="0" smtClean="0"/>
          </a:p>
          <a:p>
            <a:pPr marL="45720" indent="0">
              <a:buNone/>
            </a:pPr>
            <a:endParaRPr lang="en-US" b="1" u="sng" dirty="0"/>
          </a:p>
          <a:p>
            <a:pPr marL="45720" indent="0">
              <a:buNone/>
            </a:pPr>
            <a:endParaRPr lang="en-US" b="1" u="sng" dirty="0" smtClean="0"/>
          </a:p>
          <a:p>
            <a:r>
              <a:rPr lang="en-US" b="1" u="sng" dirty="0" smtClean="0"/>
              <a:t>Stereotype</a:t>
            </a:r>
            <a:r>
              <a:rPr lang="en-US" dirty="0" smtClean="0"/>
              <a:t>- Assumed characteristics of a person in a certain role. </a:t>
            </a:r>
          </a:p>
          <a:p>
            <a:pPr lvl="1"/>
            <a:r>
              <a:rPr lang="en-US" dirty="0" smtClean="0"/>
              <a:t>Ex. Jews are cheap, Irish are drunks, Asians are smart, Black people all dance well</a:t>
            </a:r>
          </a:p>
          <a:p>
            <a:pPr lvl="1"/>
            <a:r>
              <a:rPr lang="en-US" b="1" i="1" dirty="0" smtClean="0">
                <a:solidFill>
                  <a:srgbClr val="FF0000"/>
                </a:solidFill>
              </a:rPr>
              <a:t>Usually negative characteristics </a:t>
            </a:r>
          </a:p>
        </p:txBody>
      </p:sp>
      <p:pic>
        <p:nvPicPr>
          <p:cNvPr id="2050" name="Picture 2" descr="http://t3.gstatic.com/images?q=tbn:ANd9GcQEy_hhm1-1PdYfBBHSR8nuZy5INvrGkoLVB0Et5y88IfbnaQeLa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14801"/>
            <a:ext cx="1905000" cy="126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www.angelamaiers.com/images/2012/02/teacher-kids-not-looking.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4117429"/>
            <a:ext cx="1905000" cy="1270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0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6512511" cy="1143000"/>
          </a:xfrm>
        </p:spPr>
        <p:txBody>
          <a:bodyPr/>
          <a:lstStyle/>
          <a:p>
            <a:r>
              <a:rPr lang="en-US" dirty="0" smtClean="0"/>
              <a:t>Role Conflict</a:t>
            </a:r>
            <a:endParaRPr lang="en-US" dirty="0"/>
          </a:p>
        </p:txBody>
      </p:sp>
      <p:sp>
        <p:nvSpPr>
          <p:cNvPr id="3" name="Content Placeholder 2"/>
          <p:cNvSpPr>
            <a:spLocks noGrp="1"/>
          </p:cNvSpPr>
          <p:nvPr>
            <p:ph sz="quarter" idx="13"/>
          </p:nvPr>
        </p:nvSpPr>
        <p:spPr>
          <a:xfrm>
            <a:off x="228600" y="1447800"/>
            <a:ext cx="6705600" cy="5194300"/>
          </a:xfrm>
        </p:spPr>
        <p:txBody>
          <a:bodyPr>
            <a:normAutofit/>
          </a:bodyPr>
          <a:lstStyle/>
          <a:p>
            <a:r>
              <a:rPr lang="en-US" b="1" u="sng" dirty="0" smtClean="0"/>
              <a:t>Role conflict </a:t>
            </a:r>
            <a:r>
              <a:rPr lang="en-US" dirty="0" smtClean="0"/>
              <a:t>- When different people have different views on how a role should be acquired</a:t>
            </a:r>
          </a:p>
          <a:p>
            <a:pPr lvl="1"/>
            <a:r>
              <a:rPr lang="en-US" dirty="0"/>
              <a:t>O</a:t>
            </a:r>
            <a:r>
              <a:rPr lang="en-US" dirty="0" smtClean="0"/>
              <a:t>ccurs because people learn roles from many different sources</a:t>
            </a:r>
          </a:p>
          <a:p>
            <a:pPr lvl="1"/>
            <a:r>
              <a:rPr lang="en-US" dirty="0" smtClean="0"/>
              <a:t>Stereotypes play into your expectations, so when you meet someone who isn’t, it causes you conflict</a:t>
            </a:r>
          </a:p>
          <a:p>
            <a:pPr lvl="1"/>
            <a:r>
              <a:rPr lang="en-US" dirty="0" smtClean="0"/>
              <a:t>They also change over time</a:t>
            </a:r>
          </a:p>
          <a:p>
            <a:pPr lvl="2"/>
            <a:r>
              <a:rPr lang="en-US" dirty="0" smtClean="0"/>
              <a:t>Ex. Women used to be viewed only as house wives, not working outside home, so older men usually still think that.  Younger men know that women are now expected, and usually prefer, to be more.</a:t>
            </a:r>
            <a:endParaRPr lang="en-US" dirty="0"/>
          </a:p>
        </p:txBody>
      </p:sp>
      <p:pic>
        <p:nvPicPr>
          <p:cNvPr id="5" name="Picture 2" descr="http://www.clipartheaven.com/clipart/education_&amp;_schools/cartoons/gym_teach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635" y="751490"/>
            <a:ext cx="157692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humbs.dreamstime.com/thumblarge_370/1236013752OzpQ8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05000"/>
            <a:ext cx="28575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ak5.picdn.net/shutterstock/videos/506557/preview/stock-footage-young-doctor-showing-a-stethoscope-to-the-camera.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7754"/>
          <a:stretch/>
        </p:blipFill>
        <p:spPr bwMode="auto">
          <a:xfrm>
            <a:off x="3276600" y="2514600"/>
            <a:ext cx="360515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degreesfinder.com/wp-content/uploads/2012/02/gym-teacher-200x30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599" y="3526221"/>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5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3000"/>
                                        <p:tgtEl>
                                          <p:spTgt spid="3076"/>
                                        </p:tgtEl>
                                      </p:cBhvr>
                                    </p:animEffect>
                                    <p:anim calcmode="lin" valueType="num">
                                      <p:cBhvr>
                                        <p:cTn id="8" dur="3000" fill="hold"/>
                                        <p:tgtEl>
                                          <p:spTgt spid="3076"/>
                                        </p:tgtEl>
                                        <p:attrNameLst>
                                          <p:attrName>ppt_x</p:attrName>
                                        </p:attrNameLst>
                                      </p:cBhvr>
                                      <p:tavLst>
                                        <p:tav tm="0">
                                          <p:val>
                                            <p:strVal val="#ppt_x"/>
                                          </p:val>
                                        </p:tav>
                                        <p:tav tm="100000">
                                          <p:val>
                                            <p:strVal val="#ppt_x"/>
                                          </p:val>
                                        </p:tav>
                                      </p:tavLst>
                                    </p:anim>
                                    <p:anim calcmode="lin" valueType="num">
                                      <p:cBhvr>
                                        <p:cTn id="9" dur="3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3076"/>
                                        </p:tgtEl>
                                      </p:cBhvr>
                                    </p:animEffect>
                                    <p:anim calcmode="lin" valueType="num">
                                      <p:cBhvr>
                                        <p:cTn id="14" dur="1000"/>
                                        <p:tgtEl>
                                          <p:spTgt spid="3076"/>
                                        </p:tgtEl>
                                        <p:attrNameLst>
                                          <p:attrName>ppt_x</p:attrName>
                                        </p:attrNameLst>
                                      </p:cBhvr>
                                      <p:tavLst>
                                        <p:tav tm="0">
                                          <p:val>
                                            <p:strVal val="ppt_x"/>
                                          </p:val>
                                        </p:tav>
                                        <p:tav tm="100000">
                                          <p:val>
                                            <p:strVal val="ppt_x"/>
                                          </p:val>
                                        </p:tav>
                                      </p:tavLst>
                                    </p:anim>
                                    <p:anim calcmode="lin" valueType="num">
                                      <p:cBhvr>
                                        <p:cTn id="15" dur="1000"/>
                                        <p:tgtEl>
                                          <p:spTgt spid="3076"/>
                                        </p:tgtEl>
                                        <p:attrNameLst>
                                          <p:attrName>ppt_y</p:attrName>
                                        </p:attrNameLst>
                                      </p:cBhvr>
                                      <p:tavLst>
                                        <p:tav tm="0">
                                          <p:val>
                                            <p:strVal val="ppt_y"/>
                                          </p:val>
                                        </p:tav>
                                        <p:tav tm="100000">
                                          <p:val>
                                            <p:strVal val="ppt_y+.1"/>
                                          </p:val>
                                        </p:tav>
                                      </p:tavLst>
                                    </p:anim>
                                    <p:set>
                                      <p:cBhvr>
                                        <p:cTn id="16" dur="1" fill="hold">
                                          <p:stCondLst>
                                            <p:cond delay="999"/>
                                          </p:stCondLst>
                                        </p:cTn>
                                        <p:tgtEl>
                                          <p:spTgt spid="307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3078"/>
                                        </p:tgtEl>
                                      </p:cBhvr>
                                    </p:animEffect>
                                    <p:anim calcmode="lin" valueType="num">
                                      <p:cBhvr>
                                        <p:cTn id="28" dur="1000"/>
                                        <p:tgtEl>
                                          <p:spTgt spid="3078"/>
                                        </p:tgtEl>
                                        <p:attrNameLst>
                                          <p:attrName>ppt_x</p:attrName>
                                        </p:attrNameLst>
                                      </p:cBhvr>
                                      <p:tavLst>
                                        <p:tav tm="0">
                                          <p:val>
                                            <p:strVal val="ppt_x"/>
                                          </p:val>
                                        </p:tav>
                                        <p:tav tm="100000">
                                          <p:val>
                                            <p:strVal val="ppt_x"/>
                                          </p:val>
                                        </p:tav>
                                      </p:tavLst>
                                    </p:anim>
                                    <p:anim calcmode="lin" valueType="num">
                                      <p:cBhvr>
                                        <p:cTn id="29" dur="1000"/>
                                        <p:tgtEl>
                                          <p:spTgt spid="3078"/>
                                        </p:tgtEl>
                                        <p:attrNameLst>
                                          <p:attrName>ppt_y</p:attrName>
                                        </p:attrNameLst>
                                      </p:cBhvr>
                                      <p:tavLst>
                                        <p:tav tm="0">
                                          <p:val>
                                            <p:strVal val="ppt_y"/>
                                          </p:val>
                                        </p:tav>
                                        <p:tav tm="100000">
                                          <p:val>
                                            <p:strVal val="ppt_y+.1"/>
                                          </p:val>
                                        </p:tav>
                                      </p:tavLst>
                                    </p:anim>
                                    <p:set>
                                      <p:cBhvr>
                                        <p:cTn id="30" dur="1" fill="hold">
                                          <p:stCondLst>
                                            <p:cond delay="999"/>
                                          </p:stCondLst>
                                        </p:cTn>
                                        <p:tgtEl>
                                          <p:spTgt spid="307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fade">
                                      <p:cBhvr>
                                        <p:cTn id="35" dur="3000"/>
                                        <p:tgtEl>
                                          <p:spTgt spid="3080"/>
                                        </p:tgtEl>
                                      </p:cBhvr>
                                    </p:animEffect>
                                    <p:anim calcmode="lin" valueType="num">
                                      <p:cBhvr>
                                        <p:cTn id="36" dur="3000" fill="hold"/>
                                        <p:tgtEl>
                                          <p:spTgt spid="3080"/>
                                        </p:tgtEl>
                                        <p:attrNameLst>
                                          <p:attrName>ppt_x</p:attrName>
                                        </p:attrNameLst>
                                      </p:cBhvr>
                                      <p:tavLst>
                                        <p:tav tm="0">
                                          <p:val>
                                            <p:strVal val="#ppt_x"/>
                                          </p:val>
                                        </p:tav>
                                        <p:tav tm="100000">
                                          <p:val>
                                            <p:strVal val="#ppt_x"/>
                                          </p:val>
                                        </p:tav>
                                      </p:tavLst>
                                    </p:anim>
                                    <p:anim calcmode="lin" valueType="num">
                                      <p:cBhvr>
                                        <p:cTn id="37" dur="3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3080"/>
                                        </p:tgtEl>
                                      </p:cBhvr>
                                    </p:animEffect>
                                    <p:anim calcmode="lin" valueType="num">
                                      <p:cBhvr>
                                        <p:cTn id="42" dur="1000"/>
                                        <p:tgtEl>
                                          <p:spTgt spid="3080"/>
                                        </p:tgtEl>
                                        <p:attrNameLst>
                                          <p:attrName>ppt_x</p:attrName>
                                        </p:attrNameLst>
                                      </p:cBhvr>
                                      <p:tavLst>
                                        <p:tav tm="0">
                                          <p:val>
                                            <p:strVal val="ppt_x"/>
                                          </p:val>
                                        </p:tav>
                                        <p:tav tm="100000">
                                          <p:val>
                                            <p:strVal val="ppt_x"/>
                                          </p:val>
                                        </p:tav>
                                      </p:tavLst>
                                    </p:anim>
                                    <p:anim calcmode="lin" valueType="num">
                                      <p:cBhvr>
                                        <p:cTn id="43" dur="1000"/>
                                        <p:tgtEl>
                                          <p:spTgt spid="3080"/>
                                        </p:tgtEl>
                                        <p:attrNameLst>
                                          <p:attrName>ppt_y</p:attrName>
                                        </p:attrNameLst>
                                      </p:cBhvr>
                                      <p:tavLst>
                                        <p:tav tm="0">
                                          <p:val>
                                            <p:strVal val="ppt_y"/>
                                          </p:val>
                                        </p:tav>
                                        <p:tav tm="100000">
                                          <p:val>
                                            <p:strVal val="ppt_y+.1"/>
                                          </p:val>
                                        </p:tav>
                                      </p:tavLst>
                                    </p:anim>
                                    <p:set>
                                      <p:cBhvr>
                                        <p:cTn id="44" dur="1" fill="hold">
                                          <p:stCondLst>
                                            <p:cond delay="999"/>
                                          </p:stCondLst>
                                        </p:cTn>
                                        <p:tgtEl>
                                          <p:spTgt spid="308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3000"/>
                                        <p:tgtEl>
                                          <p:spTgt spid="5"/>
                                        </p:tgtEl>
                                      </p:cBhvr>
                                    </p:animEffect>
                                    <p:anim calcmode="lin" valueType="num">
                                      <p:cBhvr>
                                        <p:cTn id="50" dur="3000" fill="hold"/>
                                        <p:tgtEl>
                                          <p:spTgt spid="5"/>
                                        </p:tgtEl>
                                        <p:attrNameLst>
                                          <p:attrName>ppt_x</p:attrName>
                                        </p:attrNameLst>
                                      </p:cBhvr>
                                      <p:tavLst>
                                        <p:tav tm="0">
                                          <p:val>
                                            <p:strVal val="#ppt_x"/>
                                          </p:val>
                                        </p:tav>
                                        <p:tav tm="100000">
                                          <p:val>
                                            <p:strVal val="#ppt_x"/>
                                          </p:val>
                                        </p:tav>
                                      </p:tavLst>
                                    </p:anim>
                                    <p:anim calcmode="lin" valueType="num">
                                      <p:cBhvr>
                                        <p:cTn id="51" dur="3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5"/>
                                        </p:tgtEl>
                                      </p:cBhvr>
                                    </p:animEffect>
                                    <p:anim calcmode="lin" valueType="num">
                                      <p:cBhvr>
                                        <p:cTn id="56" dur="1000"/>
                                        <p:tgtEl>
                                          <p:spTgt spid="5"/>
                                        </p:tgtEl>
                                        <p:attrNameLst>
                                          <p:attrName>ppt_x</p:attrName>
                                        </p:attrNameLst>
                                      </p:cBhvr>
                                      <p:tavLst>
                                        <p:tav tm="0">
                                          <p:val>
                                            <p:strVal val="ppt_x"/>
                                          </p:val>
                                        </p:tav>
                                        <p:tav tm="100000">
                                          <p:val>
                                            <p:strVal val="ppt_x"/>
                                          </p:val>
                                        </p:tav>
                                      </p:tavLst>
                                    </p:anim>
                                    <p:anim calcmode="lin" valueType="num">
                                      <p:cBhvr>
                                        <p:cTn id="57" dur="1000"/>
                                        <p:tgtEl>
                                          <p:spTgt spid="5"/>
                                        </p:tgtEl>
                                        <p:attrNameLst>
                                          <p:attrName>ppt_y</p:attrName>
                                        </p:attrNameLst>
                                      </p:cBhvr>
                                      <p:tavLst>
                                        <p:tav tm="0">
                                          <p:val>
                                            <p:strVal val="ppt_y"/>
                                          </p:val>
                                        </p:tav>
                                        <p:tav tm="100000">
                                          <p:val>
                                            <p:strVal val="ppt_y+.1"/>
                                          </p:val>
                                        </p:tav>
                                      </p:tavLst>
                                    </p:anim>
                                    <p:set>
                                      <p:cBhvr>
                                        <p:cTn id="5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Terms</a:t>
            </a:r>
            <a:r>
              <a:rPr lang="en-US" dirty="0" smtClean="0"/>
              <a:t> to Understand</a:t>
            </a:r>
            <a:endParaRPr lang="en-US" dirty="0"/>
          </a:p>
        </p:txBody>
      </p:sp>
      <p:sp>
        <p:nvSpPr>
          <p:cNvPr id="3" name="Content Placeholder 2"/>
          <p:cNvSpPr>
            <a:spLocks noGrp="1"/>
          </p:cNvSpPr>
          <p:nvPr>
            <p:ph sz="quarter" idx="1"/>
          </p:nvPr>
        </p:nvSpPr>
        <p:spPr/>
        <p:txBody>
          <a:bodyPr>
            <a:normAutofit/>
          </a:bodyPr>
          <a:lstStyle/>
          <a:p>
            <a:r>
              <a:rPr lang="en-US" sz="1400" b="1" u="sng" dirty="0" smtClean="0">
                <a:solidFill>
                  <a:schemeClr val="accent5">
                    <a:lumMod val="75000"/>
                  </a:schemeClr>
                </a:solidFill>
              </a:rPr>
              <a:t>Relationships</a:t>
            </a:r>
            <a:r>
              <a:rPr lang="en-US" sz="1400" dirty="0" smtClean="0"/>
              <a:t>: </a:t>
            </a:r>
            <a:r>
              <a:rPr lang="en-US" sz="1400" dirty="0" smtClean="0">
                <a:solidFill>
                  <a:schemeClr val="accent5">
                    <a:lumMod val="75000"/>
                  </a:schemeClr>
                </a:solidFill>
              </a:rPr>
              <a:t>Bonds formed with other people.</a:t>
            </a:r>
          </a:p>
          <a:p>
            <a:r>
              <a:rPr lang="en-US" sz="1400" b="1" u="sng" dirty="0" smtClean="0">
                <a:solidFill>
                  <a:schemeClr val="accent5">
                    <a:lumMod val="75000"/>
                  </a:schemeClr>
                </a:solidFill>
              </a:rPr>
              <a:t>Mutuality- </a:t>
            </a:r>
            <a:r>
              <a:rPr lang="en-US" sz="1400" dirty="0" smtClean="0">
                <a:solidFill>
                  <a:schemeClr val="accent5">
                    <a:lumMod val="75000"/>
                  </a:schemeClr>
                </a:solidFill>
              </a:rPr>
              <a:t>when both people contribute to the feelings and actions that support the relationship.</a:t>
            </a:r>
            <a:endParaRPr lang="en-US" sz="1400" b="1" u="sng" dirty="0" smtClean="0">
              <a:solidFill>
                <a:schemeClr val="accent5">
                  <a:lumMod val="75000"/>
                </a:schemeClr>
              </a:solidFill>
            </a:endParaRPr>
          </a:p>
          <a:p>
            <a:r>
              <a:rPr lang="en-US" sz="1400" b="1" u="sng" dirty="0" smtClean="0">
                <a:solidFill>
                  <a:schemeClr val="accent5">
                    <a:lumMod val="75000"/>
                  </a:schemeClr>
                </a:solidFill>
              </a:rPr>
              <a:t>Trust-</a:t>
            </a:r>
            <a:r>
              <a:rPr lang="en-US" sz="1400" dirty="0" smtClean="0">
                <a:solidFill>
                  <a:schemeClr val="accent5">
                    <a:lumMod val="75000"/>
                  </a:schemeClr>
                </a:solidFill>
              </a:rPr>
              <a:t> The belief that others will not reject, betray, or hurt you.</a:t>
            </a:r>
            <a:endParaRPr lang="en-US" sz="1400" b="1" u="sng" dirty="0" smtClean="0">
              <a:solidFill>
                <a:schemeClr val="accent5">
                  <a:lumMod val="75000"/>
                </a:schemeClr>
              </a:solidFill>
            </a:endParaRPr>
          </a:p>
          <a:p>
            <a:r>
              <a:rPr lang="en-US" sz="1400" b="1" u="sng" dirty="0" smtClean="0">
                <a:solidFill>
                  <a:schemeClr val="accent5">
                    <a:lumMod val="75000"/>
                  </a:schemeClr>
                </a:solidFill>
              </a:rPr>
              <a:t>Self-disclosure</a:t>
            </a:r>
            <a:r>
              <a:rPr lang="en-US" sz="1400" dirty="0" smtClean="0">
                <a:solidFill>
                  <a:schemeClr val="accent5">
                    <a:lumMod val="75000"/>
                  </a:schemeClr>
                </a:solidFill>
              </a:rPr>
              <a:t>- The willingness to tell someone personal things about yourself.</a:t>
            </a:r>
            <a:endParaRPr lang="en-US" sz="1400" b="1" u="sng" dirty="0" smtClean="0">
              <a:solidFill>
                <a:schemeClr val="accent5">
                  <a:lumMod val="75000"/>
                </a:schemeClr>
              </a:solidFill>
            </a:endParaRPr>
          </a:p>
          <a:p>
            <a:r>
              <a:rPr lang="en-US" sz="1400" b="1" u="sng" dirty="0" smtClean="0">
                <a:solidFill>
                  <a:schemeClr val="accent5">
                    <a:lumMod val="75000"/>
                  </a:schemeClr>
                </a:solidFill>
              </a:rPr>
              <a:t>Rapport-</a:t>
            </a:r>
            <a:r>
              <a:rPr lang="en-US" sz="1400" dirty="0" smtClean="0">
                <a:solidFill>
                  <a:schemeClr val="accent5">
                    <a:lumMod val="75000"/>
                  </a:schemeClr>
                </a:solidFill>
              </a:rPr>
              <a:t> A feeling of ease and harmony with another person.</a:t>
            </a:r>
            <a:endParaRPr lang="en-US" sz="1400" b="1" u="sng" dirty="0" smtClean="0">
              <a:solidFill>
                <a:schemeClr val="accent5">
                  <a:lumMod val="75000"/>
                </a:schemeClr>
              </a:solidFill>
            </a:endParaRPr>
          </a:p>
          <a:p>
            <a:r>
              <a:rPr lang="en-US" sz="1400" b="1" u="sng" dirty="0" smtClean="0">
                <a:solidFill>
                  <a:schemeClr val="accent5">
                    <a:lumMod val="75000"/>
                  </a:schemeClr>
                </a:solidFill>
              </a:rPr>
              <a:t>Empathy-</a:t>
            </a:r>
            <a:r>
              <a:rPr lang="en-US" sz="1400" dirty="0" smtClean="0">
                <a:solidFill>
                  <a:schemeClr val="accent5">
                    <a:lumMod val="75000"/>
                  </a:schemeClr>
                </a:solidFill>
              </a:rPr>
              <a:t> When you have ability to put yourself in another persons position. </a:t>
            </a:r>
            <a:endParaRPr lang="en-US" sz="1400" b="1" u="sng" dirty="0" smtClean="0">
              <a:solidFill>
                <a:schemeClr val="accent5">
                  <a:lumMod val="75000"/>
                </a:schemeClr>
              </a:solidFill>
            </a:endParaRPr>
          </a:p>
        </p:txBody>
      </p:sp>
      <p:pic>
        <p:nvPicPr>
          <p:cNvPr id="3074" name="Picture 2" descr="http://t1.gstatic.com/images?q=tbn:ANd9GcS00kuJ5ODyNYDxNfp9FQjerbei4tSSJykC1vpxc2FV4gnD9yq_ukD08gqQ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800"/>
            <a:ext cx="24003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ttp://cdn.media.abcfamily.com/a/images/image-util/500x375/58ed4b4c7ed77b1d0186dcfd1759a7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325544"/>
            <a:ext cx="2743200"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http://www.acceptly.com/learn/wp-content/uploads/2011/07/friends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114800"/>
            <a:ext cx="2590800" cy="2067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156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The Importance of Relationships</a:t>
            </a:r>
            <a:endParaRPr lang="en-US" dirty="0">
              <a:solidFill>
                <a:schemeClr val="accent6">
                  <a:lumMod val="75000"/>
                </a:schemeClr>
              </a:solidFill>
            </a:endParaRPr>
          </a:p>
        </p:txBody>
      </p:sp>
      <p:sp>
        <p:nvSpPr>
          <p:cNvPr id="3" name="Content Placeholder 2"/>
          <p:cNvSpPr>
            <a:spLocks noGrp="1"/>
          </p:cNvSpPr>
          <p:nvPr>
            <p:ph sz="quarter" idx="1"/>
          </p:nvPr>
        </p:nvSpPr>
        <p:spPr/>
        <p:txBody>
          <a:bodyPr>
            <a:normAutofit/>
          </a:bodyPr>
          <a:lstStyle/>
          <a:p>
            <a:r>
              <a:rPr lang="en-US" sz="1800" b="1" u="sng" dirty="0" smtClean="0">
                <a:solidFill>
                  <a:schemeClr val="accent5">
                    <a:lumMod val="75000"/>
                  </a:schemeClr>
                </a:solidFill>
              </a:rPr>
              <a:t>Every</a:t>
            </a:r>
            <a:r>
              <a:rPr lang="en-US" sz="1800" dirty="0" smtClean="0">
                <a:solidFill>
                  <a:schemeClr val="accent5">
                    <a:lumMod val="75000"/>
                  </a:schemeClr>
                </a:solidFill>
              </a:rPr>
              <a:t> person needs some sort of relationship in their lives</a:t>
            </a:r>
          </a:p>
          <a:p>
            <a:pPr lvl="1"/>
            <a:r>
              <a:rPr lang="en-US" sz="1400" dirty="0" smtClean="0">
                <a:solidFill>
                  <a:schemeClr val="accent6">
                    <a:lumMod val="75000"/>
                  </a:schemeClr>
                </a:solidFill>
              </a:rPr>
              <a:t>Family, friends, co-workers etc.</a:t>
            </a:r>
          </a:p>
          <a:p>
            <a:pPr lvl="1"/>
            <a:r>
              <a:rPr lang="en-US" sz="1400" dirty="0" smtClean="0">
                <a:solidFill>
                  <a:schemeClr val="accent6">
                    <a:lumMod val="75000"/>
                  </a:schemeClr>
                </a:solidFill>
              </a:rPr>
              <a:t>Should satisfy you and the person you have the relationship with</a:t>
            </a:r>
          </a:p>
          <a:p>
            <a:r>
              <a:rPr lang="en-US" sz="1800" b="1" u="sng" dirty="0" smtClean="0">
                <a:solidFill>
                  <a:schemeClr val="accent5">
                    <a:lumMod val="75000"/>
                  </a:schemeClr>
                </a:solidFill>
              </a:rPr>
              <a:t>Every</a:t>
            </a:r>
            <a:r>
              <a:rPr lang="en-US" sz="1800" dirty="0" smtClean="0">
                <a:solidFill>
                  <a:schemeClr val="accent5">
                    <a:lumMod val="75000"/>
                  </a:schemeClr>
                </a:solidFill>
              </a:rPr>
              <a:t> relationship you have with another person should:</a:t>
            </a:r>
          </a:p>
          <a:p>
            <a:pPr lvl="1"/>
            <a:r>
              <a:rPr lang="en-US" sz="1400" dirty="0" smtClean="0">
                <a:solidFill>
                  <a:schemeClr val="accent6">
                    <a:lumMod val="75000"/>
                  </a:schemeClr>
                </a:solidFill>
              </a:rPr>
              <a:t>Meet your emotional needs and the other persons needs</a:t>
            </a:r>
          </a:p>
          <a:p>
            <a:pPr lvl="1"/>
            <a:r>
              <a:rPr lang="en-US" sz="1400" dirty="0" smtClean="0">
                <a:solidFill>
                  <a:schemeClr val="accent6">
                    <a:lumMod val="75000"/>
                  </a:schemeClr>
                </a:solidFill>
              </a:rPr>
              <a:t>Should enhance your life, and lifestyle</a:t>
            </a:r>
          </a:p>
          <a:p>
            <a:pPr lvl="1"/>
            <a:r>
              <a:rPr lang="en-US" sz="1400" dirty="0" smtClean="0">
                <a:solidFill>
                  <a:schemeClr val="accent6">
                    <a:lumMod val="75000"/>
                  </a:schemeClr>
                </a:solidFill>
              </a:rPr>
              <a:t>Help you accomplish things in your daily life</a:t>
            </a:r>
          </a:p>
          <a:p>
            <a:r>
              <a:rPr lang="en-US" sz="1800" dirty="0" smtClean="0">
                <a:solidFill>
                  <a:schemeClr val="accent5">
                    <a:lumMod val="75000"/>
                  </a:schemeClr>
                </a:solidFill>
              </a:rPr>
              <a:t>Relationships can be acquaintances (people you know but aren't close with) or Voluntary (</a:t>
            </a:r>
            <a:r>
              <a:rPr lang="en-US" sz="1800" b="1" u="sng" dirty="0" smtClean="0">
                <a:solidFill>
                  <a:schemeClr val="accent5">
                    <a:lumMod val="75000"/>
                  </a:schemeClr>
                </a:solidFill>
              </a:rPr>
              <a:t>YOU</a:t>
            </a:r>
            <a:r>
              <a:rPr lang="en-US" sz="1800" dirty="0" smtClean="0">
                <a:solidFill>
                  <a:schemeClr val="accent5">
                    <a:lumMod val="75000"/>
                  </a:schemeClr>
                </a:solidFill>
              </a:rPr>
              <a:t> choose them)</a:t>
            </a:r>
          </a:p>
          <a:p>
            <a:r>
              <a:rPr lang="en-US" sz="1800" dirty="0" smtClean="0">
                <a:solidFill>
                  <a:schemeClr val="accent5">
                    <a:lumMod val="75000"/>
                  </a:schemeClr>
                </a:solidFill>
              </a:rPr>
              <a:t>Relationships can be very diverse- </a:t>
            </a:r>
          </a:p>
          <a:p>
            <a:pPr lvl="1"/>
            <a:r>
              <a:rPr lang="en-US" sz="1400" dirty="0" smtClean="0">
                <a:solidFill>
                  <a:schemeClr val="accent6">
                    <a:lumMod val="75000"/>
                  </a:schemeClr>
                </a:solidFill>
              </a:rPr>
              <a:t>This creates different bonds with different people</a:t>
            </a:r>
            <a:endParaRPr lang="en-US" sz="1400" dirty="0">
              <a:solidFill>
                <a:schemeClr val="accent6">
                  <a:lumMod val="75000"/>
                </a:schemeClr>
              </a:solidFill>
            </a:endParaRPr>
          </a:p>
        </p:txBody>
      </p:sp>
      <p:pic>
        <p:nvPicPr>
          <p:cNvPr id="1026" name="Picture 2" descr="http://www.danajarvis.org/virtualteams/wp-content/uploads/2010/02/tru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464">
            <a:off x="6301599" y="4182207"/>
            <a:ext cx="2427546" cy="19412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t0.gstatic.com/images?q=tbn:ANd9GcTDS0AbT79SoAs0bO0dUY-oEg8ZAbcQ7tSJ_2D9MSLFMrqct1Mg6lqTP2S16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337" y="1676400"/>
            <a:ext cx="2068005" cy="1543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25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srineren.edublogs.org/files/2011/05/rapport-1ck0xd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352800"/>
            <a:ext cx="1971675" cy="1314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accent5">
                    <a:lumMod val="75000"/>
                  </a:schemeClr>
                </a:solidFill>
              </a:rPr>
              <a:t>Relationship Qualities</a:t>
            </a:r>
            <a:endParaRPr lang="en-US" dirty="0">
              <a:solidFill>
                <a:schemeClr val="accent5">
                  <a:lumMod val="75000"/>
                </a:schemeClr>
              </a:solidFill>
            </a:endParaRPr>
          </a:p>
        </p:txBody>
      </p:sp>
      <p:sp>
        <p:nvSpPr>
          <p:cNvPr id="3" name="Content Placeholder 2"/>
          <p:cNvSpPr>
            <a:spLocks noGrp="1"/>
          </p:cNvSpPr>
          <p:nvPr>
            <p:ph sz="quarter" idx="1"/>
          </p:nvPr>
        </p:nvSpPr>
        <p:spPr>
          <a:xfrm>
            <a:off x="381000" y="1447800"/>
            <a:ext cx="8229600" cy="4983163"/>
          </a:xfrm>
        </p:spPr>
        <p:txBody>
          <a:bodyPr>
            <a:normAutofit fontScale="55000" lnSpcReduction="20000"/>
          </a:bodyPr>
          <a:lstStyle/>
          <a:p>
            <a:r>
              <a:rPr lang="en-US" sz="3300" b="1" dirty="0" smtClean="0">
                <a:solidFill>
                  <a:schemeClr val="accent5">
                    <a:lumMod val="75000"/>
                  </a:schemeClr>
                </a:solidFill>
              </a:rPr>
              <a:t>Remember: </a:t>
            </a:r>
            <a:r>
              <a:rPr lang="en-US" sz="3300" b="1" u="sng" dirty="0" smtClean="0">
                <a:solidFill>
                  <a:schemeClr val="accent5">
                    <a:lumMod val="75000"/>
                  </a:schemeClr>
                </a:solidFill>
              </a:rPr>
              <a:t>NO</a:t>
            </a:r>
            <a:r>
              <a:rPr lang="en-US" sz="3300" b="1" dirty="0" smtClean="0">
                <a:solidFill>
                  <a:schemeClr val="accent5">
                    <a:lumMod val="75000"/>
                  </a:schemeClr>
                </a:solidFill>
              </a:rPr>
              <a:t> relationship is ever perfect!</a:t>
            </a:r>
          </a:p>
          <a:p>
            <a:endParaRPr lang="en-US" dirty="0" smtClean="0">
              <a:solidFill>
                <a:schemeClr val="accent5">
                  <a:lumMod val="75000"/>
                </a:schemeClr>
              </a:solidFill>
            </a:endParaRPr>
          </a:p>
          <a:p>
            <a:pPr marL="0" indent="0" algn="ctr">
              <a:buNone/>
            </a:pPr>
            <a:r>
              <a:rPr lang="en-US" b="1" u="sng" dirty="0" smtClean="0">
                <a:solidFill>
                  <a:schemeClr val="accent5">
                    <a:lumMod val="75000"/>
                  </a:schemeClr>
                </a:solidFill>
              </a:rPr>
              <a:t>What makes a Good Relationship then?</a:t>
            </a:r>
          </a:p>
          <a:p>
            <a:r>
              <a:rPr lang="en-US" b="1" u="sng" dirty="0" smtClean="0">
                <a:solidFill>
                  <a:schemeClr val="accent5">
                    <a:lumMod val="75000"/>
                  </a:schemeClr>
                </a:solidFill>
              </a:rPr>
              <a:t>Mutuality:</a:t>
            </a:r>
          </a:p>
          <a:p>
            <a:pPr lvl="1"/>
            <a:r>
              <a:rPr lang="en-US" dirty="0" smtClean="0">
                <a:solidFill>
                  <a:schemeClr val="accent6">
                    <a:lumMod val="75000"/>
                  </a:schemeClr>
                </a:solidFill>
              </a:rPr>
              <a:t>Support each other in the relationship that you have</a:t>
            </a:r>
          </a:p>
          <a:p>
            <a:pPr lvl="1"/>
            <a:r>
              <a:rPr lang="en-US" dirty="0" smtClean="0">
                <a:solidFill>
                  <a:schemeClr val="accent6">
                    <a:lumMod val="75000"/>
                  </a:schemeClr>
                </a:solidFill>
              </a:rPr>
              <a:t>Shown in many different ways through you body signals and emotions</a:t>
            </a:r>
          </a:p>
          <a:p>
            <a:r>
              <a:rPr lang="en-US" b="1" u="sng" dirty="0" smtClean="0">
                <a:solidFill>
                  <a:schemeClr val="accent5">
                    <a:lumMod val="75000"/>
                  </a:schemeClr>
                </a:solidFill>
              </a:rPr>
              <a:t>Trust:</a:t>
            </a:r>
          </a:p>
          <a:p>
            <a:pPr lvl="1"/>
            <a:r>
              <a:rPr lang="en-US" dirty="0" smtClean="0">
                <a:solidFill>
                  <a:schemeClr val="accent6">
                    <a:lumMod val="75000"/>
                  </a:schemeClr>
                </a:solidFill>
              </a:rPr>
              <a:t>You need to trust each other in a good relationship; without this you will not have a sturdy relationship with each other</a:t>
            </a:r>
          </a:p>
          <a:p>
            <a:r>
              <a:rPr lang="en-US" b="1" u="sng" dirty="0" smtClean="0">
                <a:solidFill>
                  <a:schemeClr val="accent5">
                    <a:lumMod val="75000"/>
                  </a:schemeClr>
                </a:solidFill>
              </a:rPr>
              <a:t>Self-Disclosure:</a:t>
            </a:r>
          </a:p>
          <a:p>
            <a:pPr lvl="1"/>
            <a:r>
              <a:rPr lang="en-US" dirty="0" smtClean="0">
                <a:solidFill>
                  <a:schemeClr val="accent6">
                    <a:lumMod val="75000"/>
                  </a:schemeClr>
                </a:solidFill>
              </a:rPr>
              <a:t>You need to share things with each other; don’t keep things inside of you</a:t>
            </a:r>
          </a:p>
          <a:p>
            <a:pPr lvl="1"/>
            <a:r>
              <a:rPr lang="en-US" dirty="0" smtClean="0">
                <a:solidFill>
                  <a:schemeClr val="accent6">
                    <a:lumMod val="75000"/>
                  </a:schemeClr>
                </a:solidFill>
              </a:rPr>
              <a:t>Can help you build a stronger relationship</a:t>
            </a:r>
          </a:p>
          <a:p>
            <a:r>
              <a:rPr lang="en-US" b="1" u="sng" dirty="0" smtClean="0">
                <a:solidFill>
                  <a:schemeClr val="accent5">
                    <a:lumMod val="75000"/>
                  </a:schemeClr>
                </a:solidFill>
              </a:rPr>
              <a:t>Rapport: </a:t>
            </a:r>
          </a:p>
          <a:p>
            <a:pPr lvl="1"/>
            <a:r>
              <a:rPr lang="en-US" dirty="0" smtClean="0">
                <a:solidFill>
                  <a:schemeClr val="accent6">
                    <a:lumMod val="75000"/>
                  </a:schemeClr>
                </a:solidFill>
              </a:rPr>
              <a:t>You need to be comfortable with each other</a:t>
            </a:r>
          </a:p>
          <a:p>
            <a:pPr lvl="1"/>
            <a:r>
              <a:rPr lang="en-US" dirty="0" smtClean="0">
                <a:solidFill>
                  <a:schemeClr val="accent6">
                    <a:lumMod val="75000"/>
                  </a:schemeClr>
                </a:solidFill>
              </a:rPr>
              <a:t>Need to understand each other</a:t>
            </a:r>
          </a:p>
          <a:p>
            <a:pPr lvl="1"/>
            <a:r>
              <a:rPr lang="en-US" dirty="0" smtClean="0">
                <a:solidFill>
                  <a:schemeClr val="accent6">
                    <a:lumMod val="75000"/>
                  </a:schemeClr>
                </a:solidFill>
              </a:rPr>
              <a:t>Should be able to know how the other one is feeling just by the signals they give off</a:t>
            </a:r>
          </a:p>
          <a:p>
            <a:r>
              <a:rPr lang="en-US" b="1" u="sng" dirty="0" smtClean="0">
                <a:solidFill>
                  <a:schemeClr val="accent5">
                    <a:lumMod val="75000"/>
                  </a:schemeClr>
                </a:solidFill>
              </a:rPr>
              <a:t>Empathy: </a:t>
            </a:r>
          </a:p>
          <a:p>
            <a:pPr lvl="1"/>
            <a:r>
              <a:rPr lang="en-US" dirty="0" smtClean="0">
                <a:solidFill>
                  <a:schemeClr val="accent6">
                    <a:lumMod val="75000"/>
                  </a:schemeClr>
                </a:solidFill>
              </a:rPr>
              <a:t>For a little put your shoes in the other person situation and try to understand what they are telling you/feeling</a:t>
            </a:r>
          </a:p>
          <a:p>
            <a:pPr lvl="1"/>
            <a:r>
              <a:rPr lang="en-US" dirty="0" smtClean="0">
                <a:solidFill>
                  <a:schemeClr val="accent6">
                    <a:lumMod val="75000"/>
                  </a:schemeClr>
                </a:solidFill>
              </a:rPr>
              <a:t>If you are an empathetic person you should know when the other person is sad, mad, upset, or just needs your to keep them company</a:t>
            </a:r>
          </a:p>
          <a:p>
            <a:r>
              <a:rPr lang="en-US" b="1" u="sng" dirty="0" smtClean="0">
                <a:solidFill>
                  <a:schemeClr val="accent5">
                    <a:lumMod val="75000"/>
                  </a:schemeClr>
                </a:solidFill>
              </a:rPr>
              <a:t>Shared Interests:</a:t>
            </a:r>
          </a:p>
          <a:p>
            <a:pPr lvl="1"/>
            <a:r>
              <a:rPr lang="en-US" dirty="0" smtClean="0">
                <a:solidFill>
                  <a:schemeClr val="accent6">
                    <a:lumMod val="75000"/>
                  </a:schemeClr>
                </a:solidFill>
              </a:rPr>
              <a:t>Your relationship should have common interests between each other</a:t>
            </a:r>
          </a:p>
          <a:p>
            <a:pPr lvl="1"/>
            <a:r>
              <a:rPr lang="en-US" dirty="0" smtClean="0">
                <a:solidFill>
                  <a:schemeClr val="accent6">
                    <a:lumMod val="75000"/>
                  </a:schemeClr>
                </a:solidFill>
              </a:rPr>
              <a:t>More interest or at least one same interest can make the relationship stronger</a:t>
            </a:r>
          </a:p>
          <a:p>
            <a:pPr lvl="2"/>
            <a:endParaRPr lang="en-US" dirty="0" smtClean="0">
              <a:solidFill>
                <a:schemeClr val="accent5">
                  <a:lumMod val="75000"/>
                </a:schemeClr>
              </a:solidFill>
            </a:endParaRPr>
          </a:p>
          <a:p>
            <a:pPr lvl="2"/>
            <a:endParaRPr lang="en-US" dirty="0" smtClean="0"/>
          </a:p>
          <a:p>
            <a:pPr lvl="1" algn="ctr"/>
            <a:endParaRPr lang="en-US" dirty="0" smtClean="0"/>
          </a:p>
        </p:txBody>
      </p:sp>
    </p:spTree>
    <p:extLst>
      <p:ext uri="{BB962C8B-B14F-4D97-AF65-F5344CB8AC3E}">
        <p14:creationId xmlns:p14="http://schemas.microsoft.com/office/powerpoint/2010/main" val="1706756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512511" cy="1143000"/>
          </a:xfrm>
        </p:spPr>
        <p:txBody>
          <a:bodyPr/>
          <a:lstStyle/>
          <a:p>
            <a:r>
              <a:rPr lang="en-US" dirty="0" smtClean="0"/>
              <a:t>How Relationships Work </a:t>
            </a:r>
            <a:endParaRPr lang="en-US" dirty="0"/>
          </a:p>
        </p:txBody>
      </p:sp>
      <p:sp>
        <p:nvSpPr>
          <p:cNvPr id="3" name="Content Placeholder 2"/>
          <p:cNvSpPr>
            <a:spLocks noGrp="1"/>
          </p:cNvSpPr>
          <p:nvPr>
            <p:ph sz="quarter" idx="13"/>
          </p:nvPr>
        </p:nvSpPr>
        <p:spPr>
          <a:xfrm>
            <a:off x="457200" y="1600200"/>
            <a:ext cx="5105400" cy="3200399"/>
          </a:xfrm>
        </p:spPr>
        <p:txBody>
          <a:bodyPr>
            <a:normAutofit/>
          </a:bodyPr>
          <a:lstStyle/>
          <a:p>
            <a:r>
              <a:rPr lang="en-US" dirty="0" smtClean="0"/>
              <a:t>What makes a relationship last? </a:t>
            </a:r>
          </a:p>
          <a:p>
            <a:pPr lvl="1"/>
            <a:r>
              <a:rPr lang="en-US" b="1" u="sng" dirty="0" smtClean="0"/>
              <a:t>Rewards and costs</a:t>
            </a:r>
            <a:endParaRPr lang="en-US" b="1" u="sng" dirty="0"/>
          </a:p>
          <a:p>
            <a:pPr lvl="2"/>
            <a:r>
              <a:rPr lang="en-US" b="1" u="sng" dirty="0" smtClean="0"/>
              <a:t>Rewards</a:t>
            </a:r>
            <a:r>
              <a:rPr lang="en-US" dirty="0" smtClean="0"/>
              <a:t>: either material/emotional</a:t>
            </a:r>
          </a:p>
          <a:p>
            <a:pPr lvl="3"/>
            <a:r>
              <a:rPr lang="en-US" dirty="0" smtClean="0"/>
              <a:t>Time spent together, presents, feelings </a:t>
            </a:r>
          </a:p>
          <a:p>
            <a:pPr lvl="2"/>
            <a:r>
              <a:rPr lang="en-US" b="1" u="sng" dirty="0"/>
              <a:t>Costs</a:t>
            </a:r>
            <a:r>
              <a:rPr lang="en-US" b="1" dirty="0" smtClean="0"/>
              <a:t>: </a:t>
            </a:r>
            <a:r>
              <a:rPr lang="en-US" dirty="0" smtClean="0"/>
              <a:t>physical/ mental/ emotional. Can be painful if you have to give up something </a:t>
            </a:r>
          </a:p>
          <a:p>
            <a:pPr lvl="3"/>
            <a:r>
              <a:rPr lang="en-US" dirty="0"/>
              <a:t>Time spent </a:t>
            </a:r>
            <a:r>
              <a:rPr lang="en-US" dirty="0" smtClean="0"/>
              <a:t>apart, money for presents, feelings, not getting to do something else</a:t>
            </a:r>
            <a:endParaRPr lang="en-US" dirty="0"/>
          </a:p>
        </p:txBody>
      </p:sp>
      <p:pic>
        <p:nvPicPr>
          <p:cNvPr id="3074" name="Picture 2" descr="#23686 Clip Art Graphic of a Green USD Dollar Sign Cartoon Character Holding a Dollar Bill by toons4b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6889">
            <a:off x="6174863" y="2781162"/>
            <a:ext cx="2626375" cy="262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534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512511" cy="1143000"/>
          </a:xfrm>
        </p:spPr>
        <p:txBody>
          <a:bodyPr>
            <a:normAutofit fontScale="90000"/>
          </a:bodyPr>
          <a:lstStyle/>
          <a:p>
            <a:r>
              <a:rPr lang="en-US" dirty="0" smtClean="0"/>
              <a:t>Signs of a Weak Relationship </a:t>
            </a:r>
            <a:endParaRPr lang="en-US" dirty="0"/>
          </a:p>
        </p:txBody>
      </p:sp>
      <p:sp>
        <p:nvSpPr>
          <p:cNvPr id="3" name="Content Placeholder 2"/>
          <p:cNvSpPr>
            <a:spLocks noGrp="1"/>
          </p:cNvSpPr>
          <p:nvPr>
            <p:ph sz="quarter" idx="13"/>
          </p:nvPr>
        </p:nvSpPr>
        <p:spPr>
          <a:xfrm>
            <a:off x="457200" y="1295400"/>
            <a:ext cx="5638800" cy="5410200"/>
          </a:xfrm>
        </p:spPr>
        <p:txBody>
          <a:bodyPr>
            <a:normAutofit fontScale="85000" lnSpcReduction="20000"/>
          </a:bodyPr>
          <a:lstStyle/>
          <a:p>
            <a:r>
              <a:rPr lang="en-US" sz="2400" b="1" i="1" u="sng" dirty="0" smtClean="0"/>
              <a:t>Imbalance of Costs and Rewards</a:t>
            </a:r>
            <a:r>
              <a:rPr lang="en-US" sz="2400" dirty="0" smtClean="0"/>
              <a:t>: </a:t>
            </a:r>
          </a:p>
          <a:p>
            <a:pPr lvl="1"/>
            <a:r>
              <a:rPr lang="en-US" sz="2400" dirty="0" smtClean="0"/>
              <a:t>More in involuntary relationships </a:t>
            </a:r>
          </a:p>
          <a:p>
            <a:pPr lvl="1"/>
            <a:r>
              <a:rPr lang="en-US" sz="2400" dirty="0" smtClean="0"/>
              <a:t>Making unreasonable demands </a:t>
            </a:r>
          </a:p>
          <a:p>
            <a:pPr lvl="1"/>
            <a:r>
              <a:rPr lang="en-US" sz="2400" b="1" u="sng" dirty="0" smtClean="0"/>
              <a:t>How to fix it</a:t>
            </a:r>
            <a:r>
              <a:rPr lang="en-US" sz="2400" dirty="0" smtClean="0"/>
              <a:t>:</a:t>
            </a:r>
          </a:p>
          <a:p>
            <a:pPr lvl="2"/>
            <a:r>
              <a:rPr lang="en-US" sz="2200" dirty="0" smtClean="0"/>
              <a:t>Change your expectations about the relationship</a:t>
            </a:r>
          </a:p>
          <a:p>
            <a:pPr lvl="2"/>
            <a:r>
              <a:rPr lang="en-US" sz="2200" dirty="0" smtClean="0"/>
              <a:t>End the relationship </a:t>
            </a:r>
          </a:p>
          <a:p>
            <a:r>
              <a:rPr lang="en-US" sz="2400" b="1" i="1" u="sng" dirty="0" smtClean="0"/>
              <a:t>Exploitation:</a:t>
            </a:r>
            <a:endParaRPr lang="en-US" sz="2400" b="1" i="1" u="sng" dirty="0"/>
          </a:p>
          <a:p>
            <a:pPr lvl="1"/>
            <a:r>
              <a:rPr lang="en-US" sz="2000" dirty="0" smtClean="0"/>
              <a:t>Using someone unfairly to gain something in return </a:t>
            </a:r>
          </a:p>
          <a:p>
            <a:r>
              <a:rPr lang="en-US" sz="2400" b="1" i="1" u="sng" dirty="0" smtClean="0"/>
              <a:t>Changes in Quality:</a:t>
            </a:r>
          </a:p>
          <a:p>
            <a:pPr lvl="1"/>
            <a:r>
              <a:rPr lang="en-US" sz="2400" dirty="0" smtClean="0"/>
              <a:t>Lost in needed qualities lead to a unhealthy relationship </a:t>
            </a:r>
          </a:p>
          <a:p>
            <a:pPr lvl="1"/>
            <a:r>
              <a:rPr lang="en-US" sz="2400" b="1" u="sng" dirty="0"/>
              <a:t>How to fix </a:t>
            </a:r>
            <a:r>
              <a:rPr lang="en-US" sz="2400" b="1" u="sng" dirty="0" smtClean="0"/>
              <a:t>it</a:t>
            </a:r>
            <a:r>
              <a:rPr lang="en-US" sz="2400" b="1" dirty="0" smtClean="0"/>
              <a:t>:</a:t>
            </a:r>
          </a:p>
          <a:p>
            <a:pPr lvl="2"/>
            <a:r>
              <a:rPr lang="en-US" sz="2200" dirty="0" smtClean="0"/>
              <a:t>Indicate the problem and talk to the person about it </a:t>
            </a:r>
            <a:endParaRPr lang="en-US" sz="2200" dirty="0"/>
          </a:p>
          <a:p>
            <a:pPr lvl="2"/>
            <a:r>
              <a:rPr lang="en-US" sz="2400" dirty="0" smtClean="0"/>
              <a:t>Walk away </a:t>
            </a:r>
          </a:p>
          <a:p>
            <a:pPr lvl="1"/>
            <a:endParaRPr lang="en-US" sz="2400" dirty="0"/>
          </a:p>
        </p:txBody>
      </p:sp>
      <p:pic>
        <p:nvPicPr>
          <p:cNvPr id="1026" name="Picture 2" descr="http://4.bp.blogspot.com/-bwIu0_KFlSI/TuYX02Zbb5I/AAAAAAAAAF4/yK6vwUmrWcE/s1600/tru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9062">
            <a:off x="5706938" y="2512066"/>
            <a:ext cx="3142473" cy="235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6593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Civic">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1_Civic">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117</TotalTime>
  <Words>804</Words>
  <Application>Microsoft Office PowerPoint</Application>
  <PresentationFormat>On-screen Show (4:3)</PresentationFormat>
  <Paragraphs>100</Paragraphs>
  <Slides>11</Slides>
  <Notes>1</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Slipstream</vt:lpstr>
      <vt:lpstr>Civic</vt:lpstr>
      <vt:lpstr>1_Slipstream</vt:lpstr>
      <vt:lpstr>1_Civic</vt:lpstr>
      <vt:lpstr>Roles and Relationships    Ch. 4</vt:lpstr>
      <vt:lpstr>Given vs. Chosen</vt:lpstr>
      <vt:lpstr>How we view roles</vt:lpstr>
      <vt:lpstr>Role Conflict</vt:lpstr>
      <vt:lpstr>Terms to Understand</vt:lpstr>
      <vt:lpstr>The Importance of Relationships</vt:lpstr>
      <vt:lpstr>Relationship Qualities</vt:lpstr>
      <vt:lpstr>How Relationships Work </vt:lpstr>
      <vt:lpstr>Signs of a Weak Relationship </vt:lpstr>
      <vt:lpstr>Learning to Build Relationships </vt:lpstr>
      <vt:lpstr>Video </vt:lpstr>
    </vt:vector>
  </TitlesOfParts>
  <Company>Central Bucks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Terms to know</dc:title>
  <dc:creator>Hayley Goldstein</dc:creator>
  <cp:lastModifiedBy>ERICSSON, DENISE</cp:lastModifiedBy>
  <cp:revision>16</cp:revision>
  <cp:lastPrinted>2014-01-31T17:36:30Z</cp:lastPrinted>
  <dcterms:created xsi:type="dcterms:W3CDTF">2012-06-01T17:18:31Z</dcterms:created>
  <dcterms:modified xsi:type="dcterms:W3CDTF">2014-01-31T17:36:32Z</dcterms:modified>
</cp:coreProperties>
</file>